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9" r:id="rId21"/>
    <p:sldId id="290" r:id="rId22"/>
    <p:sldId id="291" r:id="rId23"/>
    <p:sldId id="292" r:id="rId24"/>
    <p:sldId id="293" r:id="rId25"/>
    <p:sldId id="294" r:id="rId26"/>
    <p:sldId id="297" r:id="rId27"/>
    <p:sldId id="274" r:id="rId28"/>
    <p:sldId id="296" r:id="rId2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52E0D-FE50-0A4E-9F27-58552F7955FF}" type="datetimeFigureOut">
              <a:rPr lang="fr-FR" smtClean="0"/>
              <a:pPr/>
              <a:t>24/12/2017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A18AA-2D57-FB4A-B015-AACC0730FC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459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0D7BE-B019-1E48-B9BF-D8A8736EA70E}" type="datetimeFigureOut">
              <a:rPr lang="fr-FR" smtClean="0"/>
              <a:pPr/>
              <a:t>24/12/2017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29764-1E34-2144-A68A-D2CDA56D89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3694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29764-1E34-2144-A68A-D2CDA56D892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443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1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>
                <a:latin typeface="Calibri" charset="0"/>
              </a:rPr>
              <a:t>Lois= réelle mémoire</a:t>
            </a:r>
          </a:p>
        </p:txBody>
      </p:sp>
      <p:sp>
        <p:nvSpPr>
          <p:cNvPr id="151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90F4A3B7-E664-A844-8400-5742BAC2FCC1}" type="slidenum">
              <a:rPr lang="fr-FR">
                <a:solidFill>
                  <a:srgbClr val="000000"/>
                </a:solidFill>
              </a:rPr>
              <a:pPr/>
              <a:t>25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B8A16CE-1E2F-8840-B225-A8774F1117D2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A2BD-EC23-EE4C-8C25-E4A8E4D27579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FF93-6003-114C-AC91-310E24240923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575-E349-B142-8296-8608BE2B8A25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D5B6088-F123-EB43-B660-B139EE0492DE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EF3A3B0-83DC-4241-9D0C-0851D25F9D13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7416-9584-034C-BEC7-A8AA7EDA4E4C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4FC138B-A73D-0545-B4E0-41869BE41D9E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20C30B-6950-C046-97CF-CA24BB20FE35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09B6871-6046-6846-8F69-AC57C77D2829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EB7C-A704-0A40-8AB0-C8ED8B091646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1A89-779F-FE44-9ED1-BA6644D0CC77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A429-5704-3F45-9164-03BF8E44806C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80E9-4FAC-E64A-8CA2-6ED5CAEE320D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9C629C19-1732-E54B-96A1-D00EE8C4DFA2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01285CE-29EF-2941-BF82-7FB9107A44A7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0450-7EA4-E543-9B50-C12C52A60D6B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6F9C-77E6-5A4A-8939-B0464AA4474D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A138-F5E0-5946-BB52-B4D745C212AC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1F79-3BC6-FB48-BEE2-E350C3DD76E3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556C8C1-F612-9145-B496-ACCC2B245DCD}" type="datetime1">
              <a:rPr lang="fr-BE" smtClean="0"/>
              <a:pPr/>
              <a:t>24/12/2017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376" y="4629149"/>
            <a:ext cx="5613763" cy="180583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A-t-on vraiment peur de la liberté (au travail)?</a:t>
            </a:r>
            <a:br>
              <a:rPr lang="fr-FR" dirty="0" smtClean="0"/>
            </a:br>
            <a:r>
              <a:rPr lang="fr-FR" dirty="0" smtClean="0"/>
              <a:t>Questionnement sur le conformisme</a:t>
            </a:r>
            <a:r>
              <a:rPr lang="fr-BE" dirty="0"/>
              <a:t/>
            </a:r>
            <a:br>
              <a:rPr lang="fr-BE" dirty="0"/>
            </a:b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58289" y="5895050"/>
            <a:ext cx="5383899" cy="814538"/>
          </a:xfrm>
        </p:spPr>
        <p:txBody>
          <a:bodyPr>
            <a:normAutofit/>
          </a:bodyPr>
          <a:lstStyle/>
          <a:p>
            <a:pPr algn="r"/>
            <a:r>
              <a:rPr lang="fr-FR" dirty="0" smtClean="0"/>
              <a:t>François De Smet</a:t>
            </a:r>
          </a:p>
          <a:p>
            <a:pPr algn="r"/>
            <a:r>
              <a:rPr lang="fr-FR" dirty="0" smtClean="0"/>
              <a:t>12  décembre 2017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388547" y="4629149"/>
            <a:ext cx="461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81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Epoque moderne: psychanalyse et autonomie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Lumières héritent du dualisme corps-esprit</a:t>
            </a:r>
          </a:p>
          <a:p>
            <a:r>
              <a:rPr lang="fr-BE" dirty="0" smtClean="0"/>
              <a:t>Émergence de la psychanalyse =&gt; contingence et « triple humiliation » de l’homme (Freud)</a:t>
            </a:r>
          </a:p>
          <a:p>
            <a:r>
              <a:rPr lang="fr-BE" dirty="0" smtClean="0"/>
              <a:t>Débats entre </a:t>
            </a:r>
            <a:r>
              <a:rPr lang="fr-BE" dirty="0" err="1" smtClean="0"/>
              <a:t>compatibilistes</a:t>
            </a:r>
            <a:r>
              <a:rPr lang="fr-BE" dirty="0" smtClean="0"/>
              <a:t> (le libre arbitre serait compatible avec un certain déterminisme) et non-</a:t>
            </a:r>
            <a:r>
              <a:rPr lang="fr-BE" dirty="0" err="1" smtClean="0"/>
              <a:t>compatibilistes</a:t>
            </a:r>
            <a:r>
              <a:rPr lang="fr-BE" dirty="0" smtClean="0"/>
              <a:t> </a:t>
            </a:r>
          </a:p>
          <a:p>
            <a:r>
              <a:rPr lang="fr-BE" dirty="0" smtClean="0"/>
              <a:t>Les sciences psychologiques et les neurosciences vont bouleverser le dualisme corps-esprit traditionnel, et désintégrer la « monade » supposée de l’esprit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0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La causalité et l’homoncule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3149600"/>
            <a:ext cx="7556313" cy="3352800"/>
          </a:xfrm>
        </p:spPr>
        <p:txBody>
          <a:bodyPr/>
          <a:lstStyle/>
          <a:p>
            <a:r>
              <a:rPr lang="fr-BE" dirty="0" smtClean="0"/>
              <a:t>Nous restons avec l’envie irrépressible de définir quelqu’un par ses idées, son cerveau, le « </a:t>
            </a:r>
            <a:r>
              <a:rPr lang="fr-BE" dirty="0" err="1" smtClean="0"/>
              <a:t>ghost</a:t>
            </a:r>
            <a:r>
              <a:rPr lang="fr-BE" dirty="0" smtClean="0"/>
              <a:t> in the machine » =&gt; le schème causal monadique reste puissant</a:t>
            </a:r>
          </a:p>
          <a:p>
            <a:r>
              <a:rPr lang="fr-BE" dirty="0" smtClean="0"/>
              <a:t>Profond postulat déterministe renforcé par les sciences physiques</a:t>
            </a:r>
          </a:p>
          <a:p>
            <a:r>
              <a:rPr lang="fr-BE" dirty="0" smtClean="0"/>
              <a:t>Cf</a:t>
            </a:r>
            <a:r>
              <a:rPr lang="fr-BE" dirty="0"/>
              <a:t>.</a:t>
            </a:r>
            <a:r>
              <a:rPr lang="fr-BE" dirty="0" smtClean="0"/>
              <a:t> « Démon de Laplace »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194" name="Picture 2" descr="d:\Users\SimonGO\Dropbox\Mardis de la Philo\2. Le libre arbitre\22027alieninhea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256" y="1087438"/>
            <a:ext cx="3479573" cy="187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d:\Users\SimonGO\Dropbox\Mardis de la Philo\2. Le libre arbitre\il_fullxfull.24730219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181" y="4796518"/>
            <a:ext cx="3715657" cy="184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022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986972"/>
            <a:ext cx="7556313" cy="5500914"/>
          </a:xfrm>
        </p:spPr>
        <p:txBody>
          <a:bodyPr>
            <a:normAutofit/>
          </a:bodyPr>
          <a:lstStyle/>
          <a:p>
            <a:r>
              <a:rPr lang="fr-BE" dirty="0" smtClean="0"/>
              <a:t>Familiarité avec la causalité renforcée aussi par le fait que nous sommes acteurs du monde</a:t>
            </a:r>
          </a:p>
          <a:p>
            <a:r>
              <a:rPr lang="fr-BE" dirty="0" smtClean="0"/>
              <a:t>Sciences du cerveau: il y a à la fois de l’inné et de l’acquis</a:t>
            </a:r>
          </a:p>
          <a:p>
            <a:r>
              <a:rPr lang="fr-BE" dirty="0" smtClean="0"/>
              <a:t>Environs 86 milliards de neurones; la pensée humaine siège dans le cortex, qui en utilise 17 milliards</a:t>
            </a:r>
          </a:p>
          <a:p>
            <a:r>
              <a:rPr lang="fr-BE" dirty="0" smtClean="0"/>
              <a:t>Ce qui distingue l’homme des primates n’est pas le nombre de neurones mais le type de connexions</a:t>
            </a:r>
            <a:endParaRPr lang="fr-BE" dirty="0"/>
          </a:p>
          <a:p>
            <a:r>
              <a:rPr lang="fr-BE" dirty="0" smtClean="0"/>
              <a:t>L’homme n’a pas conscience de cet « océan » de neurones; la causalité freine l’accès à cette compréhension</a:t>
            </a:r>
          </a:p>
          <a:p>
            <a:pPr>
              <a:buFont typeface="Symbol"/>
              <a:buChar char="Þ"/>
            </a:pPr>
            <a:r>
              <a:rPr lang="fr-BE" dirty="0" smtClean="0"/>
              <a:t>Difficulté à concevoir la contingence</a:t>
            </a:r>
          </a:p>
          <a:p>
            <a:pPr>
              <a:buFont typeface="Symbol"/>
              <a:buChar char="Þ"/>
            </a:pPr>
            <a:r>
              <a:rPr lang="fr-BE" dirty="0" smtClean="0"/>
              <a:t>Idem pour la conscience: on invente l’homoncule pour concevoir un centre de décision unique qui n’existe pas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14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Erreur de la taille de l’échantillon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5" y="1981200"/>
            <a:ext cx="5684612" cy="4144963"/>
          </a:xfrm>
        </p:spPr>
        <p:txBody>
          <a:bodyPr/>
          <a:lstStyle/>
          <a:p>
            <a:r>
              <a:rPr lang="fr-BE" dirty="0" smtClean="0"/>
              <a:t>Définie par le sociologue Gérald </a:t>
            </a:r>
            <a:r>
              <a:rPr lang="fr-BE" dirty="0" err="1" smtClean="0"/>
              <a:t>Bronner</a:t>
            </a:r>
            <a:endParaRPr lang="fr-BE" dirty="0" smtClean="0"/>
          </a:p>
          <a:p>
            <a:r>
              <a:rPr lang="fr-BE" dirty="0" smtClean="0"/>
              <a:t>= difficulté </a:t>
            </a:r>
            <a:r>
              <a:rPr lang="fr-BE" dirty="0"/>
              <a:t>humaine récurrente à intégrer, dans l’observation de tout phénomène, le nombre d’occurrences qui ont dû se produire pour qu’il se réalise. </a:t>
            </a:r>
            <a:endParaRPr lang="fr-BE" dirty="0" smtClean="0"/>
          </a:p>
          <a:p>
            <a:pPr>
              <a:buFont typeface="Symbol"/>
              <a:buChar char="Þ"/>
            </a:pPr>
            <a:r>
              <a:rPr lang="fr-BE" dirty="0" smtClean="0"/>
              <a:t>Refus de voir le hasard</a:t>
            </a:r>
          </a:p>
          <a:p>
            <a:r>
              <a:rPr lang="fr-BE" dirty="0" smtClean="0"/>
              <a:t>Cf. Théorie de l’évolution, généralement mal comprise sur des prémisses finalistes</a:t>
            </a:r>
          </a:p>
          <a:p>
            <a:r>
              <a:rPr lang="fr-BE" dirty="0" smtClean="0"/>
              <a:t>Cf. « Problème de Diagoras » (Cicéron)</a:t>
            </a:r>
          </a:p>
          <a:p>
            <a:pPr>
              <a:buFont typeface="Symbol"/>
              <a:buChar char="Þ"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 descr="d:\Users\SimonGO\Dropbox\Mardis de la Philo\2. Le libre arbitre\wtc_devi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742" y="2130880"/>
            <a:ext cx="2589667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526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Flux et commensurabilité mentale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Commensurabilité mentale: la pensée est un flux permanent et par nature contradictoire</a:t>
            </a:r>
          </a:p>
          <a:p>
            <a:pPr>
              <a:buFont typeface="Symbol"/>
              <a:buChar char="Þ"/>
            </a:pPr>
            <a:r>
              <a:rPr lang="fr-BE" dirty="0" smtClean="0"/>
              <a:t>Assumer la contradiction, se méfier à la fois des idées trop simples et du chaos</a:t>
            </a:r>
          </a:p>
          <a:p>
            <a:r>
              <a:rPr lang="fr-BE" dirty="0" smtClean="0"/>
              <a:t>Cf. Hannah Arendt (</a:t>
            </a:r>
            <a:r>
              <a:rPr lang="fr-BE" i="1" dirty="0" smtClean="0"/>
              <a:t>Vie de l’Esprit</a:t>
            </a:r>
            <a:r>
              <a:rPr lang="fr-BE" dirty="0" smtClean="0"/>
              <a:t>): l’intelligence est une délibération</a:t>
            </a:r>
          </a:p>
          <a:p>
            <a:r>
              <a:rPr lang="fr-BE" dirty="0" smtClean="0"/>
              <a:t>Cette intelligence cohabite avec des automatismes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Phineas</a:t>
            </a:r>
            <a:r>
              <a:rPr lang="fr-BE" dirty="0" smtClean="0"/>
              <a:t> Gage et les marqueurs somatiques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50128" y="1981200"/>
            <a:ext cx="5360109" cy="4144963"/>
          </a:xfrm>
        </p:spPr>
        <p:txBody>
          <a:bodyPr/>
          <a:lstStyle/>
          <a:p>
            <a:r>
              <a:rPr lang="fr-BE" dirty="0" smtClean="0"/>
              <a:t>Phineas Gage (Nouvelle-Angleterre, USA, 1848), cas célèbre de cerveau traversé par une barre de fer</a:t>
            </a:r>
          </a:p>
          <a:p>
            <a:r>
              <a:rPr lang="fr-BE" dirty="0" smtClean="0"/>
              <a:t>Survit; facultés intellectuelles intactes</a:t>
            </a:r>
          </a:p>
          <a:p>
            <a:r>
              <a:rPr lang="fr-BE" dirty="0" smtClean="0"/>
              <a:t>Mais devient dépourvu d’empathie et de capacité d’anticipation =&gt; « descente aux enfers » sociale</a:t>
            </a:r>
          </a:p>
          <a:p>
            <a:r>
              <a:rPr lang="fr-BE" dirty="0" smtClean="0"/>
              <a:t>La barre a détruit une zone essentielle dans les processus de décision et les règles sociales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 descr="C:\Users\Public\Documents\Dropbox\Mardis de la Philo\2. Le libre arbitre\gage sk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0237" y="1981200"/>
            <a:ext cx="1689100" cy="2316163"/>
          </a:xfrm>
          <a:prstGeom prst="rect">
            <a:avLst/>
          </a:prstGeom>
          <a:noFill/>
        </p:spPr>
      </p:pic>
      <p:pic>
        <p:nvPicPr>
          <p:cNvPr id="1028" name="Picture 4" descr="C:\Users\Public\Documents\Dropbox\Mardis de la Philo\2. Le libre arbitre\Phineas_Gage_GageMillerPhoto2010-02-17_Unretouched_Color_Cropp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1850127" cy="3405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607359"/>
            <a:ext cx="7556313" cy="5953097"/>
          </a:xfrm>
        </p:spPr>
        <p:txBody>
          <a:bodyPr>
            <a:normAutofit fontScale="92500"/>
          </a:bodyPr>
          <a:lstStyle/>
          <a:p>
            <a:r>
              <a:rPr lang="fr-BE" dirty="0" smtClean="0"/>
              <a:t>Confirmations par autres patients, par ex. Eliott (suites d’une opération au cerveau); concentration sur les détails, inaptitude à voir un plan d’ensemble et faire des prévisions, peu d’émotions</a:t>
            </a:r>
          </a:p>
          <a:p>
            <a:pPr>
              <a:buFont typeface="Symbol"/>
              <a:buChar char="Þ"/>
            </a:pPr>
            <a:r>
              <a:rPr lang="fr-BE" dirty="0" smtClean="0"/>
              <a:t>Mêmes systèmes à l’œuvre dans l’émotion et la prise de décision.  Cf. William James et la peur</a:t>
            </a:r>
          </a:p>
          <a:p>
            <a:r>
              <a:rPr lang="fr-BE" dirty="0" smtClean="0"/>
              <a:t>Théorie des </a:t>
            </a:r>
            <a:r>
              <a:rPr lang="fr-BE" i="1" dirty="0" smtClean="0"/>
              <a:t>marqueurs somatiques</a:t>
            </a:r>
            <a:r>
              <a:rPr lang="fr-BE" dirty="0" smtClean="0"/>
              <a:t>: lors d’une prise de décisions, ce sont des signaux du corps qui permettent de sélectionner une décision – ou en tout cas d’écarter des options</a:t>
            </a:r>
          </a:p>
          <a:p>
            <a:r>
              <a:rPr lang="fr-BE" dirty="0" smtClean="0"/>
              <a:t>L’humain est a priori empêché de se noyer dans le présent par ses marqueurs =&gt; « carpe diem » est dès lors un adage transgressif</a:t>
            </a:r>
          </a:p>
          <a:p>
            <a:r>
              <a:rPr lang="fr-BE" dirty="0" smtClean="0"/>
              <a:t>Le cerveau se représente le monde extérieur par les modifications que celui-ci provoque dans le corps</a:t>
            </a:r>
          </a:p>
          <a:p>
            <a:r>
              <a:rPr lang="fr-BE" dirty="0" smtClean="0"/>
              <a:t>Conscience = série </a:t>
            </a:r>
            <a:r>
              <a:rPr lang="fr-BE" dirty="0"/>
              <a:t>entretenue et actualisée de représentations de moi-même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93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Expériences de </a:t>
            </a:r>
            <a:r>
              <a:rPr lang="fr-BE" dirty="0" err="1" smtClean="0"/>
              <a:t>Libet</a:t>
            </a:r>
            <a:r>
              <a:rPr lang="fr-BE" dirty="0" smtClean="0"/>
              <a:t> – Timing de la conscience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43400" y="1899138"/>
            <a:ext cx="4516437" cy="4544558"/>
          </a:xfrm>
        </p:spPr>
        <p:txBody>
          <a:bodyPr>
            <a:normAutofit fontScale="77500" lnSpcReduction="20000"/>
          </a:bodyPr>
          <a:lstStyle/>
          <a:p>
            <a:r>
              <a:rPr lang="fr-BE" dirty="0" smtClean="0"/>
              <a:t>Expérience de l’oscilloscope cathodique: l’action est réalisée par la cerveau avant la conscience d’agir</a:t>
            </a:r>
          </a:p>
          <a:p>
            <a:pPr marL="0" indent="0">
              <a:buNone/>
            </a:pPr>
            <a:r>
              <a:rPr lang="fr-BE" dirty="0" smtClean="0"/>
              <a:t>=&gt; a donné lieu à de nombreuses interprétations et polémiques</a:t>
            </a:r>
          </a:p>
          <a:p>
            <a:r>
              <a:rPr lang="fr-BE" dirty="0" smtClean="0"/>
              <a:t>La conscience serait donc ultérieure à l'action, et la volonté serait un épiphénomène, une reconstruction a posteriori</a:t>
            </a:r>
          </a:p>
          <a:p>
            <a:r>
              <a:rPr lang="fr-BE" dirty="0" smtClean="0"/>
              <a:t>L’utilité de la conscience serait donc simplement de laisser une trace de nos actions =&gt; construction de la mémoire</a:t>
            </a:r>
          </a:p>
          <a:p>
            <a:r>
              <a:rPr lang="fr-BE" dirty="0" smtClean="0"/>
              <a:t>Le « moi » qui décide n’est peut-être pas le « moi » conscient</a:t>
            </a:r>
          </a:p>
          <a:p>
            <a:r>
              <a:rPr lang="fr-BE" dirty="0" smtClean="0"/>
              <a:t>Même idée finale: conscience = série de représentations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6" name="Picture 2" descr="d:\Users\SimonGO\Dropbox\Mardis de la Philo\2. Le libre arbitre\jung_imagination-active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78" y="1600200"/>
            <a:ext cx="3006237" cy="348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s\SimonGO\Dropbox\Mardis de la Philo\2. Le libre arbitre\d_12_s_con_2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0" y="5087435"/>
            <a:ext cx="4261340" cy="135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605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 chaos et l’interprète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10075" y="1406770"/>
            <a:ext cx="3657600" cy="2400299"/>
          </a:xfrm>
        </p:spPr>
        <p:txBody>
          <a:bodyPr>
            <a:normAutofit/>
          </a:bodyPr>
          <a:lstStyle/>
          <a:p>
            <a:r>
              <a:rPr lang="fr-BE" dirty="0" smtClean="0"/>
              <a:t>Thèse de </a:t>
            </a:r>
            <a:r>
              <a:rPr lang="fr-BE" dirty="0" err="1" smtClean="0"/>
              <a:t>Gazzaniga</a:t>
            </a:r>
            <a:r>
              <a:rPr lang="fr-BE" dirty="0" smtClean="0"/>
              <a:t>: il y a une concurrence d’états (« meute de chiens ») dans le cerveau qui luttent pour arriver à la conscience. C’est l’état gagnant du moment qui percole à la surface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5"/>
          </p:nvPr>
        </p:nvSpPr>
        <p:spPr>
          <a:xfrm>
            <a:off x="498518" y="1406770"/>
            <a:ext cx="3657600" cy="2162907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6"/>
          </p:nvPr>
        </p:nvSpPr>
        <p:spPr>
          <a:xfrm>
            <a:off x="498518" y="3807069"/>
            <a:ext cx="7591870" cy="2804745"/>
          </a:xfrm>
        </p:spPr>
        <p:txBody>
          <a:bodyPr>
            <a:normAutofit fontScale="92500" lnSpcReduction="20000"/>
          </a:bodyPr>
          <a:lstStyle/>
          <a:p>
            <a:pPr>
              <a:buFont typeface="Symbol"/>
              <a:buChar char="Þ"/>
            </a:pPr>
            <a:r>
              <a:rPr lang="fr-BE" dirty="0"/>
              <a:t>Comment passe-t-on de la multiplicité d’états à un seul ? D’où vient le sentiment d’unité (cf. homoncule) ?</a:t>
            </a:r>
          </a:p>
          <a:p>
            <a:pPr>
              <a:buFont typeface="Symbol"/>
              <a:buChar char="Þ"/>
            </a:pPr>
            <a:r>
              <a:rPr lang="fr-BE" dirty="0"/>
              <a:t>Théorie du cerveau gauche interprète:</a:t>
            </a:r>
          </a:p>
          <a:p>
            <a:pPr>
              <a:buFontTx/>
              <a:buChar char="-"/>
            </a:pPr>
            <a:r>
              <a:rPr lang="fr-BE" dirty="0"/>
              <a:t>Expériences sur patients au cerveau aux hémisphères sectionnés: les deux hémisphères n’accomplissent pas le même travail</a:t>
            </a:r>
          </a:p>
          <a:p>
            <a:pPr>
              <a:buFontTx/>
              <a:buChar char="-"/>
            </a:pPr>
            <a:r>
              <a:rPr lang="fr-BE" dirty="0"/>
              <a:t>Le cerveau gauche interprète et donne du sens… en ce compris à ce qui n’en a pas =&gt; l’interprète unifie le chaos</a:t>
            </a:r>
          </a:p>
          <a:p>
            <a:pPr>
              <a:buFontTx/>
              <a:buChar char="-"/>
            </a:pPr>
            <a:r>
              <a:rPr lang="fr-BE" dirty="0"/>
              <a:t>Processus inconscient, évolutif et automatique</a:t>
            </a:r>
          </a:p>
          <a:p>
            <a:endParaRPr lang="fr-BE" dirty="0"/>
          </a:p>
        </p:txBody>
      </p:sp>
      <p:pic>
        <p:nvPicPr>
          <p:cNvPr id="2050" name="Picture 2" descr="d:\Users\SimonGO\Dropbox\Mardis de la Philo\2. Le libre arbitre\a_12_cr_con_1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470" y="1179501"/>
            <a:ext cx="2881067" cy="262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721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 cerveau… et les autres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2885439"/>
            <a:ext cx="7556313" cy="3796716"/>
          </a:xfrm>
        </p:spPr>
        <p:txBody>
          <a:bodyPr>
            <a:normAutofit lnSpcReduction="10000"/>
          </a:bodyPr>
          <a:lstStyle/>
          <a:p>
            <a:r>
              <a:rPr lang="fr-BE" dirty="0" smtClean="0"/>
              <a:t>Le cerveau ne se développe ni ne vit tout seul: c’est un organe social</a:t>
            </a:r>
          </a:p>
          <a:p>
            <a:r>
              <a:rPr lang="fr-BE" dirty="0"/>
              <a:t>80% des conversations concernent « les autres »</a:t>
            </a:r>
          </a:p>
          <a:p>
            <a:r>
              <a:rPr lang="fr-BE" dirty="0" smtClean="0"/>
              <a:t>Cf. Winnicott et le nourrisson ; Robinson Crusoé</a:t>
            </a:r>
          </a:p>
          <a:p>
            <a:r>
              <a:rPr lang="fr-BE" dirty="0" smtClean="0"/>
              <a:t>Cf. Mead : nous nous construisons par anticipation et observations; en parlant nous ressentons la manière dont nous affectons autrui</a:t>
            </a:r>
          </a:p>
          <a:p>
            <a:r>
              <a:rPr lang="fr-BE" dirty="0" smtClean="0"/>
              <a:t>Hiérarchie sociale est une compétence acquise par l’évolution (cf. </a:t>
            </a:r>
            <a:r>
              <a:rPr lang="fr-BE" dirty="0" err="1" smtClean="0"/>
              <a:t>Dawkins</a:t>
            </a:r>
            <a:r>
              <a:rPr lang="fr-BE" smtClean="0"/>
              <a:t>)</a:t>
            </a: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074" name="Picture 2" descr="d:\Users\SimonGO\Dropbox\Mardis de la Philo\2. Le libre arbitre\723920-fa938218-a01f-11e3-b163-d60ea6e39be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86" y="1113739"/>
            <a:ext cx="3130062" cy="1762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68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Courte histoire du libre arbitre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Conformisme et « banalité du mal »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Conformisme et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Conclusion: être héraclitéen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24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 smtClean="0">
                <a:latin typeface="Rockwell" charset="0"/>
              </a:rPr>
              <a:t>2) Conformisme et « Banalité du mal »</a:t>
            </a:r>
            <a:endParaRPr lang="fr-BE" dirty="0">
              <a:latin typeface="Rockwell" charset="0"/>
            </a:endParaRPr>
          </a:p>
        </p:txBody>
      </p:sp>
      <p:sp>
        <p:nvSpPr>
          <p:cNvPr id="7987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BE" dirty="0">
                <a:latin typeface="Rockwell" charset="0"/>
              </a:rPr>
              <a:t>Débat sur l’autorité a rebondi après la Seconde Guerre Mondiale; cf. Arendt dans </a:t>
            </a:r>
            <a:r>
              <a:rPr lang="fr-BE" i="1" dirty="0">
                <a:latin typeface="Rockwell" charset="0"/>
              </a:rPr>
              <a:t>Les origines du totalitarisme </a:t>
            </a:r>
            <a:r>
              <a:rPr lang="fr-BE" dirty="0">
                <a:latin typeface="Rockwell" charset="0"/>
              </a:rPr>
              <a:t>(1951)</a:t>
            </a:r>
          </a:p>
          <a:p>
            <a:pPr eaLnBrk="1" hangingPunct="1"/>
            <a:r>
              <a:rPr lang="fr-BE" dirty="0">
                <a:latin typeface="Rockwell" charset="0"/>
              </a:rPr>
              <a:t>Question de la passivité et de l’obéissance aux ordres =&gt; pouvoir mesurer le conformisme humain</a:t>
            </a:r>
          </a:p>
          <a:p>
            <a:pPr eaLnBrk="1" hangingPunct="1"/>
            <a:r>
              <a:rPr lang="fr-BE" dirty="0">
                <a:latin typeface="Rockwell" charset="0"/>
              </a:rPr>
              <a:t>Le débat devient vif à partir du procès Eichmann et de l’expression « banalité du mal » proposée par Arendt</a:t>
            </a:r>
          </a:p>
          <a:p>
            <a:pPr eaLnBrk="1" hangingPunct="1"/>
            <a:r>
              <a:rPr lang="fr-BE" dirty="0">
                <a:latin typeface="Rockwell" charset="0"/>
              </a:rPr>
              <a:t>Expériences en psychologie sociale: Solomon Asch (1951) et Stanley Milgram (1963)</a:t>
            </a:r>
          </a:p>
        </p:txBody>
      </p:sp>
      <p:sp>
        <p:nvSpPr>
          <p:cNvPr id="7987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2pPr>
            <a:lvl3pPr marL="11430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3pPr>
            <a:lvl4pPr marL="16002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4pPr>
            <a:lvl5pPr marL="20574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5pPr>
            <a:lvl6pPr marL="2514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6pPr>
            <a:lvl7pPr marL="2971800" eaLnBrk="0" fontAlgn="base" hangingPunct="0">
              <a:spcBef>
                <a:spcPts val="600"/>
              </a:spcBef>
              <a:spcAft>
                <a:spcPct val="0"/>
              </a:spcAft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7pPr>
            <a:lvl8pPr marL="34290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8pPr>
            <a:lvl9pPr marL="3886200" eaLnBrk="0" fontAlgn="base" hangingPunct="0">
              <a:spcBef>
                <a:spcPts val="600"/>
              </a:spcBef>
              <a:spcAft>
                <a:spcPct val="0"/>
              </a:spcAft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9pPr>
          </a:lstStyle>
          <a:p>
            <a:fld id="{5FF7DD74-7BAA-CE44-A114-9DA14CA7815F}" type="slidenum">
              <a:rPr lang="en-US" sz="1400">
                <a:solidFill>
                  <a:schemeClr val="bg1"/>
                </a:solidFill>
              </a:rPr>
              <a:pPr/>
              <a:t>20</a:t>
            </a:fld>
            <a:endParaRPr 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BE">
              <a:latin typeface="Rockwell" charset="0"/>
            </a:endParaRPr>
          </a:p>
        </p:txBody>
      </p:sp>
      <p:sp>
        <p:nvSpPr>
          <p:cNvPr id="80899" name="Espace réservé du contenu 2"/>
          <p:cNvSpPr>
            <a:spLocks noGrp="1"/>
          </p:cNvSpPr>
          <p:nvPr>
            <p:ph idx="1"/>
          </p:nvPr>
        </p:nvSpPr>
        <p:spPr>
          <a:xfrm>
            <a:off x="498475" y="608013"/>
            <a:ext cx="7556500" cy="5903912"/>
          </a:xfrm>
        </p:spPr>
        <p:txBody>
          <a:bodyPr/>
          <a:lstStyle/>
          <a:p>
            <a:pPr eaLnBrk="1" hangingPunct="1"/>
            <a:endParaRPr lang="fr-BE">
              <a:latin typeface="Rockwell" charset="0"/>
            </a:endParaRPr>
          </a:p>
          <a:p>
            <a:pPr eaLnBrk="1" hangingPunct="1"/>
            <a:r>
              <a:rPr lang="fr-BE">
                <a:latin typeface="Rockwell" charset="0"/>
              </a:rPr>
              <a:t>Solomon Asch: test de vision sur un groupe pour tester le conformisme : face à des personnes sûres d’elles-mêmes, et qui n’ont </a:t>
            </a:r>
            <a:r>
              <a:rPr lang="fr-BE" i="1">
                <a:latin typeface="Rockwell" charset="0"/>
              </a:rPr>
              <a:t>a priori</a:t>
            </a:r>
            <a:r>
              <a:rPr lang="fr-BE">
                <a:latin typeface="Rockwell" charset="0"/>
              </a:rPr>
              <a:t> aucune raison de mentir, ce n’est pas simplement par une émotion de faiblesse que l’individu se soumet au groupe, mais parce que le poids du nombre lui indique que, </a:t>
            </a:r>
            <a:r>
              <a:rPr lang="fr-BE" i="1">
                <a:latin typeface="Rockwell" charset="0"/>
              </a:rPr>
              <a:t>raisonnablement</a:t>
            </a:r>
            <a:r>
              <a:rPr lang="fr-BE">
                <a:latin typeface="Rockwell" charset="0"/>
              </a:rPr>
              <a:t>, il pouvait très bien se tromper. Or, Eichmann utilisera un argument similaire.</a:t>
            </a:r>
          </a:p>
          <a:p>
            <a:pPr eaLnBrk="1" hangingPunct="1"/>
            <a:r>
              <a:rPr lang="fr-BE">
                <a:latin typeface="Rockwell" charset="0"/>
              </a:rPr>
              <a:t>Non-assistance à personnes en danger; cf. affaire Kitty Genovese; les individus sous-estiment l’ampleur de leur influences réciproques. Cf. expérience de la pièce enfumée.</a:t>
            </a:r>
          </a:p>
          <a:p>
            <a:pPr eaLnBrk="1" hangingPunct="1"/>
            <a:r>
              <a:rPr lang="fr-BE">
                <a:latin typeface="Rockwell" charset="0"/>
              </a:rPr>
              <a:t>Comportements « soumis » apparaissent liés à l’entretien de l’image de soi et de la charge psychique qu’exige le fait de s’opposer seul contre d’autres ou contre les événements,</a:t>
            </a:r>
          </a:p>
          <a:p>
            <a:pPr eaLnBrk="1" hangingPunct="1"/>
            <a:endParaRPr lang="fr-BE">
              <a:latin typeface="Rockwell" charset="0"/>
            </a:endParaRPr>
          </a:p>
        </p:txBody>
      </p:sp>
      <p:sp>
        <p:nvSpPr>
          <p:cNvPr id="8090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2pPr>
            <a:lvl3pPr marL="11430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3pPr>
            <a:lvl4pPr marL="16002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4pPr>
            <a:lvl5pPr marL="20574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5pPr>
            <a:lvl6pPr marL="2514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6pPr>
            <a:lvl7pPr marL="2971800" eaLnBrk="0" fontAlgn="base" hangingPunct="0">
              <a:spcBef>
                <a:spcPts val="600"/>
              </a:spcBef>
              <a:spcAft>
                <a:spcPct val="0"/>
              </a:spcAft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7pPr>
            <a:lvl8pPr marL="34290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8pPr>
            <a:lvl9pPr marL="3886200" eaLnBrk="0" fontAlgn="base" hangingPunct="0">
              <a:spcBef>
                <a:spcPts val="600"/>
              </a:spcBef>
              <a:spcAft>
                <a:spcPct val="0"/>
              </a:spcAft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9pPr>
          </a:lstStyle>
          <a:p>
            <a:fld id="{1D27A4FE-6095-5946-BC54-E2E44003F53D}" type="slidenum">
              <a:rPr lang="en-US" sz="1400">
                <a:solidFill>
                  <a:schemeClr val="bg1"/>
                </a:solidFill>
              </a:rPr>
              <a:pPr/>
              <a:t>21</a:t>
            </a:fld>
            <a:endParaRPr 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48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>
                <a:latin typeface="Rockwell" charset="0"/>
              </a:rPr>
              <a:t>Expérience de Stanley Milgram</a:t>
            </a:r>
          </a:p>
        </p:txBody>
      </p:sp>
      <p:sp>
        <p:nvSpPr>
          <p:cNvPr id="81923" name="Espace réservé du contenu 2"/>
          <p:cNvSpPr>
            <a:spLocks noGrp="1"/>
          </p:cNvSpPr>
          <p:nvPr>
            <p:ph idx="1"/>
          </p:nvPr>
        </p:nvSpPr>
        <p:spPr>
          <a:xfrm>
            <a:off x="2962275" y="1243013"/>
            <a:ext cx="5092700" cy="48831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fr-BE">
                <a:latin typeface="Rockwell" charset="0"/>
              </a:rPr>
              <a:t>Célèbre expérience sur la soumission à l’autorité incarnée par un scientifique </a:t>
            </a:r>
          </a:p>
          <a:p>
            <a:pPr eaLnBrk="1" hangingPunct="1"/>
            <a:r>
              <a:rPr lang="fr-BE">
                <a:latin typeface="Rockwell" charset="0"/>
              </a:rPr>
              <a:t>Résultats accablants: en moyenne, la plupart des cobayes administrent des chocs électriques mortels</a:t>
            </a:r>
          </a:p>
          <a:p>
            <a:pPr eaLnBrk="1" hangingPunct="1"/>
            <a:r>
              <a:rPr lang="fr-BE">
                <a:latin typeface="Rockwell" charset="0"/>
              </a:rPr>
              <a:t>Examen de la manière dont le sujet gère sa responsabilité et développe des échappatoires qui rendent son action légitime </a:t>
            </a:r>
            <a:r>
              <a:rPr lang="fr-BE" i="1">
                <a:latin typeface="Rockwell" charset="0"/>
              </a:rPr>
              <a:t>pour lui-même </a:t>
            </a:r>
            <a:r>
              <a:rPr lang="fr-BE">
                <a:latin typeface="Rockwell" charset="0"/>
              </a:rPr>
              <a:t>=&gt; doit prouver son impuissance voire sa stupidité</a:t>
            </a:r>
          </a:p>
          <a:p>
            <a:pPr eaLnBrk="1" hangingPunct="1"/>
            <a:r>
              <a:rPr lang="fr-BE">
                <a:latin typeface="Rockwell" charset="0"/>
              </a:rPr>
              <a:t>Développement d’une loyauté envers l’autorité à laquelle le sujet s’abandonne + « contre-anthropomorphisme » (Milgram)</a:t>
            </a:r>
          </a:p>
        </p:txBody>
      </p:sp>
      <p:sp>
        <p:nvSpPr>
          <p:cNvPr id="8192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2pPr>
            <a:lvl3pPr marL="11430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3pPr>
            <a:lvl4pPr marL="16002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4pPr>
            <a:lvl5pPr marL="20574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5pPr>
            <a:lvl6pPr marL="2514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6pPr>
            <a:lvl7pPr marL="2971800" eaLnBrk="0" fontAlgn="base" hangingPunct="0">
              <a:spcBef>
                <a:spcPts val="600"/>
              </a:spcBef>
              <a:spcAft>
                <a:spcPct val="0"/>
              </a:spcAft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7pPr>
            <a:lvl8pPr marL="34290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8pPr>
            <a:lvl9pPr marL="3886200" eaLnBrk="0" fontAlgn="base" hangingPunct="0">
              <a:spcBef>
                <a:spcPts val="600"/>
              </a:spcBef>
              <a:spcAft>
                <a:spcPct val="0"/>
              </a:spcAft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9pPr>
          </a:lstStyle>
          <a:p>
            <a:fld id="{9CDBC1E2-E7C3-EA4B-B403-7EB0872949DD}" type="slidenum">
              <a:rPr lang="en-US" sz="1400">
                <a:solidFill>
                  <a:schemeClr val="bg1"/>
                </a:solidFill>
              </a:rPr>
              <a:pPr/>
              <a:t>22</a:t>
            </a:fld>
            <a:endParaRPr lang="en-US" sz="1400">
              <a:solidFill>
                <a:schemeClr val="bg1"/>
              </a:solidFill>
            </a:endParaRPr>
          </a:p>
        </p:txBody>
      </p:sp>
      <p:pic>
        <p:nvPicPr>
          <p:cNvPr id="81925" name="Picture 5" descr="C:\Users\Public\Documents\Dropbox\Mardis de la Philo\4. L'autorité\mil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1492250"/>
            <a:ext cx="2338388" cy="359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311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BE">
              <a:latin typeface="Rockwell" charset="0"/>
            </a:endParaRPr>
          </a:p>
        </p:txBody>
      </p:sp>
      <p:sp>
        <p:nvSpPr>
          <p:cNvPr id="82947" name="Espace réservé du contenu 2"/>
          <p:cNvSpPr>
            <a:spLocks noGrp="1"/>
          </p:cNvSpPr>
          <p:nvPr>
            <p:ph idx="1"/>
          </p:nvPr>
        </p:nvSpPr>
        <p:spPr>
          <a:xfrm>
            <a:off x="3048000" y="484188"/>
            <a:ext cx="5257800" cy="56419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fr-BE">
                <a:latin typeface="Rockwell" charset="0"/>
              </a:rPr>
              <a:t>Certaines résistances ont également puisé leurs sources dans l’appel à des principes supérieurs (cf professeur de théologie)</a:t>
            </a:r>
          </a:p>
          <a:p>
            <a:pPr eaLnBrk="1" hangingPunct="1"/>
            <a:r>
              <a:rPr lang="fr-BE">
                <a:latin typeface="Rockwell" charset="0"/>
              </a:rPr>
              <a:t>Les sujets ont tendance à composer avec l’environnement: plus l’interaction entre le sujet et « cobaye » est forte, moins la soumission est élevée</a:t>
            </a:r>
          </a:p>
          <a:p>
            <a:pPr eaLnBrk="1" hangingPunct="1">
              <a:buFont typeface="Symbol" charset="0"/>
              <a:buChar char="Þ"/>
            </a:pPr>
            <a:r>
              <a:rPr lang="fr-BE">
                <a:latin typeface="Rockwell" charset="0"/>
              </a:rPr>
              <a:t>Le problème n’est pas tant la cruauté humaine que la propension première de l’homme à faire ce qu’on attend de lui</a:t>
            </a:r>
          </a:p>
          <a:p>
            <a:pPr eaLnBrk="1" hangingPunct="1"/>
            <a:r>
              <a:rPr lang="fr-BE">
                <a:latin typeface="Rockwell" charset="0"/>
              </a:rPr>
              <a:t>Conformisme de l’être humain est une compétence de base de l’homme en tant qu’animal social et individualisé</a:t>
            </a:r>
          </a:p>
          <a:p>
            <a:pPr eaLnBrk="1" hangingPunct="1"/>
            <a:r>
              <a:rPr lang="fr-BE">
                <a:latin typeface="Rockwell" charset="0"/>
              </a:rPr>
              <a:t>La guerre est un contexte qui permet la suspension du jugement</a:t>
            </a:r>
          </a:p>
        </p:txBody>
      </p:sp>
      <p:sp>
        <p:nvSpPr>
          <p:cNvPr id="8294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2pPr>
            <a:lvl3pPr marL="11430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3pPr>
            <a:lvl4pPr marL="16002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4pPr>
            <a:lvl5pPr marL="20574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5pPr>
            <a:lvl6pPr marL="2514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6pPr>
            <a:lvl7pPr marL="2971800" eaLnBrk="0" fontAlgn="base" hangingPunct="0">
              <a:spcBef>
                <a:spcPts val="600"/>
              </a:spcBef>
              <a:spcAft>
                <a:spcPct val="0"/>
              </a:spcAft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7pPr>
            <a:lvl8pPr marL="34290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8pPr>
            <a:lvl9pPr marL="3886200" eaLnBrk="0" fontAlgn="base" hangingPunct="0">
              <a:spcBef>
                <a:spcPts val="600"/>
              </a:spcBef>
              <a:spcAft>
                <a:spcPct val="0"/>
              </a:spcAft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9pPr>
          </a:lstStyle>
          <a:p>
            <a:fld id="{3F853D42-2D2E-4745-B641-5119F3EDC838}" type="slidenum">
              <a:rPr lang="en-US" sz="1400">
                <a:solidFill>
                  <a:schemeClr val="bg1"/>
                </a:solidFill>
              </a:rPr>
              <a:pPr/>
              <a:t>23</a:t>
            </a:fld>
            <a:endParaRPr lang="en-US" sz="1400">
              <a:solidFill>
                <a:schemeClr val="bg1"/>
              </a:solidFill>
            </a:endParaRPr>
          </a:p>
        </p:txBody>
      </p:sp>
      <p:pic>
        <p:nvPicPr>
          <p:cNvPr id="82949" name="Picture 5" descr="C:\Users\Public\Documents\Dropbox\Mardis de la Philo\4. L'autorité\Milgram_Experiment_advertisin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314450"/>
            <a:ext cx="29749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497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BE">
              <a:latin typeface="Rockwell" charset="0"/>
            </a:endParaRPr>
          </a:p>
        </p:txBody>
      </p:sp>
      <p:sp>
        <p:nvSpPr>
          <p:cNvPr id="83971" name="Espace réservé du contenu 2"/>
          <p:cNvSpPr>
            <a:spLocks noGrp="1"/>
          </p:cNvSpPr>
          <p:nvPr>
            <p:ph idx="1"/>
          </p:nvPr>
        </p:nvSpPr>
        <p:spPr>
          <a:xfrm>
            <a:off x="498475" y="484188"/>
            <a:ext cx="7556500" cy="5641975"/>
          </a:xfrm>
        </p:spPr>
        <p:txBody>
          <a:bodyPr/>
          <a:lstStyle/>
          <a:p>
            <a:pPr eaLnBrk="1" hangingPunct="1"/>
            <a:r>
              <a:rPr lang="fr-BE">
                <a:latin typeface="Rockwell" charset="0"/>
              </a:rPr>
              <a:t>Cf 101</a:t>
            </a:r>
            <a:r>
              <a:rPr lang="fr-BE" baseline="30000">
                <a:latin typeface="Rockwell" charset="0"/>
              </a:rPr>
              <a:t>ème</a:t>
            </a:r>
            <a:r>
              <a:rPr lang="fr-BE">
                <a:latin typeface="Rockwell" charset="0"/>
              </a:rPr>
              <a:t> bataillon de la police allemande (</a:t>
            </a:r>
            <a:r>
              <a:rPr lang="fr-BE" i="1">
                <a:latin typeface="Rockwell" charset="0"/>
              </a:rPr>
              <a:t>Ordnungspolizei</a:t>
            </a:r>
            <a:r>
              <a:rPr lang="fr-BE">
                <a:latin typeface="Rockwell" charset="0"/>
              </a:rPr>
              <a:t>) par Christopher Browning (Des hommes ordinaires); </a:t>
            </a:r>
          </a:p>
          <a:p>
            <a:pPr eaLnBrk="1" hangingPunct="1"/>
            <a:r>
              <a:rPr lang="fr-BE">
                <a:latin typeface="Rockwell" charset="0"/>
              </a:rPr>
              <a:t>Cf. témoignages recueillis par Jean Hatzfeld (</a:t>
            </a:r>
            <a:r>
              <a:rPr lang="fr-BE" i="1">
                <a:latin typeface="Rockwell" charset="0"/>
              </a:rPr>
              <a:t>Une saison de machettes</a:t>
            </a:r>
            <a:r>
              <a:rPr lang="fr-BE">
                <a:latin typeface="Rockwell" charset="0"/>
              </a:rPr>
              <a:t>)</a:t>
            </a:r>
          </a:p>
          <a:p>
            <a:pPr eaLnBrk="1" hangingPunct="1">
              <a:buFont typeface="Symbol" charset="0"/>
              <a:buChar char="Þ"/>
            </a:pPr>
            <a:r>
              <a:rPr lang="fr-BE">
                <a:latin typeface="Rockwell" charset="0"/>
              </a:rPr>
              <a:t>Question de la </a:t>
            </a:r>
            <a:r>
              <a:rPr lang="fr-BE" i="1">
                <a:latin typeface="Rockwell" charset="0"/>
              </a:rPr>
              <a:t>meute</a:t>
            </a:r>
            <a:r>
              <a:rPr lang="fr-BE">
                <a:latin typeface="Rockwell" charset="0"/>
              </a:rPr>
              <a:t> comme phénomène;</a:t>
            </a:r>
          </a:p>
          <a:p>
            <a:pPr eaLnBrk="1" hangingPunct="1"/>
            <a:r>
              <a:rPr lang="fr-BE">
                <a:latin typeface="Rockwell" charset="0"/>
              </a:rPr>
              <a:t>« Village des cannibales » à cause du massacre d’un nobliau le 16 août 1870 par la foule qui le prend pour un « Prussien »</a:t>
            </a:r>
          </a:p>
          <a:p>
            <a:pPr eaLnBrk="1" hangingPunct="1"/>
            <a:r>
              <a:rPr lang="fr-BE">
                <a:latin typeface="Rockwell" charset="0"/>
              </a:rPr>
              <a:t>Long calvaire administré par des hommes n’ayant auparavant jamais commis le moindre crime, et ne se connaissant pas au préalable</a:t>
            </a:r>
          </a:p>
          <a:p>
            <a:pPr eaLnBrk="1" hangingPunct="1"/>
            <a:r>
              <a:rPr lang="fr-BE">
                <a:latin typeface="Rockwell" charset="0"/>
              </a:rPr>
              <a:t>Contexte de guerre, et démission de l’autorité (« Mangez-le si vous voulez »)</a:t>
            </a:r>
          </a:p>
          <a:p>
            <a:pPr eaLnBrk="1" hangingPunct="1"/>
            <a:r>
              <a:rPr lang="fr-BE">
                <a:latin typeface="Rockwell" charset="0"/>
              </a:rPr>
              <a:t>Libération de la force du groupe et de la meute</a:t>
            </a:r>
          </a:p>
          <a:p>
            <a:pPr eaLnBrk="1" hangingPunct="1"/>
            <a:endParaRPr lang="fr-BE">
              <a:latin typeface="Rockwell" charset="0"/>
            </a:endParaRPr>
          </a:p>
          <a:p>
            <a:pPr eaLnBrk="1" hangingPunct="1">
              <a:buFont typeface="Symbol" charset="0"/>
              <a:buChar char="Þ"/>
            </a:pPr>
            <a:endParaRPr lang="fr-BE">
              <a:latin typeface="Rockwell" charset="0"/>
            </a:endParaRPr>
          </a:p>
        </p:txBody>
      </p:sp>
      <p:sp>
        <p:nvSpPr>
          <p:cNvPr id="839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2pPr>
            <a:lvl3pPr marL="11430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3pPr>
            <a:lvl4pPr marL="16002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4pPr>
            <a:lvl5pPr marL="20574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5pPr>
            <a:lvl6pPr marL="2514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6pPr>
            <a:lvl7pPr marL="2971800" eaLnBrk="0" fontAlgn="base" hangingPunct="0">
              <a:spcBef>
                <a:spcPts val="600"/>
              </a:spcBef>
              <a:spcAft>
                <a:spcPct val="0"/>
              </a:spcAft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7pPr>
            <a:lvl8pPr marL="34290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8pPr>
            <a:lvl9pPr marL="3886200" eaLnBrk="0" fontAlgn="base" hangingPunct="0">
              <a:spcBef>
                <a:spcPts val="600"/>
              </a:spcBef>
              <a:spcAft>
                <a:spcPct val="0"/>
              </a:spcAft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9pPr>
          </a:lstStyle>
          <a:p>
            <a:fld id="{4BC2276F-F9FC-604D-80E1-006EAA6B6DE8}" type="slidenum">
              <a:rPr lang="en-US" sz="1400">
                <a:solidFill>
                  <a:schemeClr val="bg1"/>
                </a:solidFill>
              </a:rPr>
              <a:pPr/>
              <a:t>24</a:t>
            </a:fld>
            <a:endParaRPr 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99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r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47663"/>
          </a:xfrm>
        </p:spPr>
        <p:txBody>
          <a:bodyPr/>
          <a:lstStyle/>
          <a:p>
            <a:pPr eaLnBrk="1" hangingPunct="1"/>
            <a:endParaRPr lang="fr-FR">
              <a:latin typeface="Calibri" charset="0"/>
            </a:endParaRPr>
          </a:p>
        </p:txBody>
      </p:sp>
      <p:sp>
        <p:nvSpPr>
          <p:cNvPr id="84995" name="Espace réservé du contenu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51363"/>
          </a:xfrm>
        </p:spPr>
        <p:txBody>
          <a:bodyPr/>
          <a:lstStyle/>
          <a:p>
            <a:pPr eaLnBrk="1" hangingPunct="1"/>
            <a:r>
              <a:rPr lang="fr-BE">
                <a:latin typeface="Rockwell" charset="0"/>
              </a:rPr>
              <a:t>Nos lois, droits de l’homme et Constitution organisent la coexistence des êtres humains =&gt; insiste sur la nécessité d’avoir une </a:t>
            </a:r>
            <a:r>
              <a:rPr lang="fr-BE" i="1">
                <a:latin typeface="Rockwell" charset="0"/>
              </a:rPr>
              <a:t>intention</a:t>
            </a:r>
            <a:r>
              <a:rPr lang="fr-BE">
                <a:latin typeface="Rockwell" charset="0"/>
              </a:rPr>
              <a:t> à l’origine de toute infraction pour pouvoir en déduire une responsabilité. </a:t>
            </a:r>
          </a:p>
          <a:p>
            <a:pPr eaLnBrk="1" hangingPunct="1"/>
            <a:r>
              <a:rPr lang="fr-BE">
                <a:latin typeface="Rockwell" charset="0"/>
              </a:rPr>
              <a:t>Ex: débats sur les lois antiracistes ou de mémoire, qui limitent la liberté d’expression parce qu’on estime que l’intention raciste ou négationniste prime sur la liberté</a:t>
            </a:r>
          </a:p>
          <a:p>
            <a:pPr eaLnBrk="1" hangingPunct="1">
              <a:buFont typeface="Wingdings 2" charset="0"/>
              <a:buNone/>
            </a:pPr>
            <a:r>
              <a:rPr lang="fr-BE">
                <a:latin typeface="Rockwell" charset="0"/>
              </a:rPr>
              <a:t>=&gt; Là aussi, prise en compte de la possibilité de « contamination » collective. Les institutions tablent sur un homme ni bon, ni mauvais mais </a:t>
            </a:r>
            <a:r>
              <a:rPr lang="fr-BE" i="1">
                <a:latin typeface="Rockwell" charset="0"/>
              </a:rPr>
              <a:t>fragile</a:t>
            </a:r>
            <a:r>
              <a:rPr lang="fr-BE">
                <a:latin typeface="Rockwell" charset="0"/>
              </a:rPr>
              <a:t>.</a:t>
            </a:r>
            <a:endParaRPr lang="fr-FR">
              <a:latin typeface="Rockwell" charset="0"/>
            </a:endParaRPr>
          </a:p>
        </p:txBody>
      </p:sp>
      <p:sp>
        <p:nvSpPr>
          <p:cNvPr id="84996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2pPr>
            <a:lvl3pPr marL="11430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3pPr>
            <a:lvl4pPr marL="16002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4pPr>
            <a:lvl5pPr marL="2057400"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5pPr>
            <a:lvl6pPr marL="2514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6pPr>
            <a:lvl7pPr marL="2971800" eaLnBrk="0" fontAlgn="base" hangingPunct="0">
              <a:spcBef>
                <a:spcPts val="600"/>
              </a:spcBef>
              <a:spcAft>
                <a:spcPct val="0"/>
              </a:spcAft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7pPr>
            <a:lvl8pPr marL="34290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8pPr>
            <a:lvl9pPr marL="3886200" eaLnBrk="0" fontAlgn="base" hangingPunct="0">
              <a:spcBef>
                <a:spcPts val="600"/>
              </a:spcBef>
              <a:spcAft>
                <a:spcPct val="0"/>
              </a:spcAft>
              <a:buFont typeface="Wingdings" charset="0"/>
              <a:buChar char="n"/>
              <a:defRPr>
                <a:solidFill>
                  <a:srgbClr val="595959"/>
                </a:solidFill>
                <a:latin typeface="Rockwell" charset="0"/>
                <a:ea typeface="ＭＳ Ｐゴシック" charset="0"/>
              </a:defRPr>
            </a:lvl9pPr>
          </a:lstStyle>
          <a:p>
            <a:fld id="{A024347E-14FE-1D45-83C4-16FEFCA659A4}" type="slidenum">
              <a:rPr lang="fr-FR" sz="1400">
                <a:solidFill>
                  <a:srgbClr val="FFFFFF"/>
                </a:solidFill>
                <a:latin typeface="Arial" charset="0"/>
              </a:rPr>
              <a:pPr/>
              <a:t>25</a:t>
            </a:fld>
            <a:endParaRPr lang="fr-FR" sz="14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2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3) Conformisme et management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418602"/>
            <a:ext cx="7556313" cy="4707561"/>
          </a:xfrm>
        </p:spPr>
        <p:txBody>
          <a:bodyPr>
            <a:normAutofit lnSpcReduction="10000"/>
          </a:bodyPr>
          <a:lstStyle/>
          <a:p>
            <a:r>
              <a:rPr lang="fr-BE" dirty="0" smtClean="0"/>
              <a:t>Reconnaissance sociale:  pari gagné ou perdu?</a:t>
            </a:r>
          </a:p>
          <a:p>
            <a:r>
              <a:rPr lang="fr-BE" dirty="0" smtClean="0"/>
              <a:t>Employés tenaillés entre envie de s’affirmer (syndrome de Don Juan) et envie de reconnaissance dans la masse</a:t>
            </a:r>
          </a:p>
          <a:p>
            <a:r>
              <a:rPr lang="fr-BE" dirty="0" smtClean="0"/>
              <a:t>Besoin d’être reconnu, distingué,  saillant &gt;&lt; besoin d’être intégré, inclus, indifférencié</a:t>
            </a:r>
          </a:p>
          <a:p>
            <a:r>
              <a:rPr lang="fr-BE" dirty="0" smtClean="0"/>
              <a:t>Transition du monde des anciens vers monde des modernes: monde du travail moins hiérarchique, secteur tertiaire caractérisé par le réseau, les compétences sociales</a:t>
            </a:r>
          </a:p>
          <a:p>
            <a:r>
              <a:rPr lang="fr-BE" dirty="0" smtClean="0"/>
              <a:t>Management devant lier contribution et estime de soi =&gt; « pierre du maçon »</a:t>
            </a:r>
          </a:p>
          <a:p>
            <a:r>
              <a:rPr lang="fr-BE" dirty="0" smtClean="0"/>
              <a:t>Management par le récit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98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Conclusions: être héraclitéen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Le cerveau est un raconteur d’histoires et un créateur de (fausse) mémoire</a:t>
            </a:r>
          </a:p>
          <a:p>
            <a:r>
              <a:rPr lang="fr-BE" dirty="0" smtClean="0"/>
              <a:t>Le maître-mot est la contingence;  prendre conscience de la contingence et de la fragilité</a:t>
            </a:r>
          </a:p>
          <a:p>
            <a:pPr>
              <a:buFont typeface="Symbol"/>
              <a:buChar char="Þ"/>
            </a:pPr>
            <a:r>
              <a:rPr lang="fr-BE" dirty="0" smtClean="0"/>
              <a:t>favoriser l’introspection (respecter ses « marqueurs somatiques ») et la délibération intérieure</a:t>
            </a:r>
          </a:p>
          <a:p>
            <a:pPr>
              <a:buFont typeface="Symbol"/>
              <a:buChar char="Þ"/>
            </a:pPr>
            <a:r>
              <a:rPr lang="fr-BE" dirty="0" smtClean="0"/>
              <a:t>remettre en question le conformisme naturel</a:t>
            </a:r>
          </a:p>
          <a:p>
            <a:pPr>
              <a:buFont typeface="Symbol"/>
              <a:buChar char="Þ"/>
            </a:pPr>
            <a:r>
              <a:rPr lang="fr-BE" dirty="0" smtClean="0"/>
              <a:t> Héraclite: « On ne se baigne jamais deux fois dans le même fleuve »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719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315822"/>
            <a:ext cx="7556313" cy="4810342"/>
          </a:xfrm>
        </p:spPr>
        <p:txBody>
          <a:bodyPr>
            <a:normAutofit fontScale="40000" lnSpcReduction="20000"/>
          </a:bodyPr>
          <a:lstStyle/>
          <a:p>
            <a:r>
              <a:rPr lang="nl-NL" sz="3800" dirty="0"/>
              <a:t>APPOURCHAUX, </a:t>
            </a:r>
            <a:r>
              <a:rPr lang="nl-NL" sz="3800" dirty="0" err="1"/>
              <a:t>Krystèle</a:t>
            </a:r>
            <a:r>
              <a:rPr lang="nl-NL" sz="3800" dirty="0"/>
              <a:t>, </a:t>
            </a:r>
            <a:r>
              <a:rPr lang="nl-NL" sz="3800" i="1" dirty="0" err="1"/>
              <a:t>Un</a:t>
            </a:r>
            <a:r>
              <a:rPr lang="nl-NL" sz="3800" i="1" dirty="0"/>
              <a:t> </a:t>
            </a:r>
            <a:r>
              <a:rPr lang="nl-NL" sz="3800" i="1" dirty="0" err="1"/>
              <a:t>nouveau</a:t>
            </a:r>
            <a:r>
              <a:rPr lang="nl-NL" sz="3800" i="1" dirty="0"/>
              <a:t> libre </a:t>
            </a:r>
            <a:r>
              <a:rPr lang="nl-NL" sz="3800" i="1" dirty="0" err="1"/>
              <a:t>arbitre</a:t>
            </a:r>
            <a:r>
              <a:rPr lang="nl-NL" sz="3800" dirty="0"/>
              <a:t>, CNRS </a:t>
            </a:r>
            <a:r>
              <a:rPr lang="nl-NL" sz="3800" dirty="0" err="1"/>
              <a:t>Editions</a:t>
            </a:r>
            <a:r>
              <a:rPr lang="nl-NL" sz="3800" dirty="0"/>
              <a:t>, Paris, 2014.</a:t>
            </a:r>
            <a:endParaRPr lang="fr-BE" sz="3800" dirty="0"/>
          </a:p>
          <a:p>
            <a:r>
              <a:rPr lang="fr-FR" sz="3800" dirty="0"/>
              <a:t>DE SUTTER, Laurent, </a:t>
            </a:r>
            <a:r>
              <a:rPr lang="fr-FR" sz="3800" i="1" dirty="0"/>
              <a:t>Théorie du kamikaze</a:t>
            </a:r>
            <a:r>
              <a:rPr lang="fr-FR" sz="3800" dirty="0"/>
              <a:t>, PUF, 2016</a:t>
            </a:r>
            <a:r>
              <a:rPr lang="fr-FR" sz="3800" dirty="0" smtClean="0"/>
              <a:t>.</a:t>
            </a:r>
            <a:endParaRPr lang="fr-BE" sz="3800" dirty="0"/>
          </a:p>
          <a:p>
            <a:r>
              <a:rPr lang="nl-NL" sz="3800" dirty="0"/>
              <a:t>BRONNER, </a:t>
            </a:r>
            <a:r>
              <a:rPr lang="nl-NL" sz="3800" dirty="0" err="1"/>
              <a:t>Gérald</a:t>
            </a:r>
            <a:r>
              <a:rPr lang="nl-NL" sz="3800" dirty="0"/>
              <a:t>, </a:t>
            </a:r>
            <a:r>
              <a:rPr lang="nl-NL" sz="3800" i="1" dirty="0"/>
              <a:t>La </a:t>
            </a:r>
            <a:r>
              <a:rPr lang="nl-NL" sz="3800" i="1" dirty="0" err="1"/>
              <a:t>démocratie</a:t>
            </a:r>
            <a:r>
              <a:rPr lang="nl-NL" sz="3800" i="1" dirty="0"/>
              <a:t> des </a:t>
            </a:r>
            <a:r>
              <a:rPr lang="nl-NL" sz="3800" i="1" dirty="0" err="1"/>
              <a:t>crédules</a:t>
            </a:r>
            <a:r>
              <a:rPr lang="nl-NL" sz="3800" dirty="0"/>
              <a:t>, PUF, 2013.</a:t>
            </a:r>
            <a:endParaRPr lang="fr-BE" sz="3800" dirty="0"/>
          </a:p>
          <a:p>
            <a:r>
              <a:rPr lang="fr-FR" sz="3800" dirty="0"/>
              <a:t>BRONNER, Gérald, </a:t>
            </a:r>
            <a:r>
              <a:rPr lang="fr-FR" sz="3800" i="1" dirty="0"/>
              <a:t>La pensée extrême</a:t>
            </a:r>
            <a:r>
              <a:rPr lang="fr-FR" sz="3800" dirty="0"/>
              <a:t>, Ed. </a:t>
            </a:r>
            <a:r>
              <a:rPr lang="en-US" sz="3800" dirty="0" err="1"/>
              <a:t>Denoël</a:t>
            </a:r>
            <a:r>
              <a:rPr lang="en-US" sz="3800" dirty="0"/>
              <a:t>, Paris, 2009.</a:t>
            </a:r>
            <a:endParaRPr lang="fr-BE" sz="3800" dirty="0"/>
          </a:p>
          <a:p>
            <a:r>
              <a:rPr lang="nl-NL" sz="3800" dirty="0"/>
              <a:t>DAMASIO, Antonio R., </a:t>
            </a:r>
            <a:r>
              <a:rPr lang="nl-NL" sz="3800" i="1" dirty="0"/>
              <a:t>Descartes’ Error – </a:t>
            </a:r>
            <a:r>
              <a:rPr lang="nl-NL" sz="3800" i="1" dirty="0" err="1"/>
              <a:t>Emotion</a:t>
            </a:r>
            <a:r>
              <a:rPr lang="nl-NL" sz="3800" i="1" dirty="0"/>
              <a:t>, </a:t>
            </a:r>
            <a:r>
              <a:rPr lang="nl-NL" sz="3800" i="1" dirty="0" err="1"/>
              <a:t>Reason</a:t>
            </a:r>
            <a:r>
              <a:rPr lang="nl-NL" sz="3800" i="1" dirty="0"/>
              <a:t>, </a:t>
            </a:r>
            <a:r>
              <a:rPr lang="nl-NL" sz="3800" i="1" dirty="0" err="1"/>
              <a:t>and</a:t>
            </a:r>
            <a:r>
              <a:rPr lang="nl-NL" sz="3800" i="1" dirty="0"/>
              <a:t> the Human Brain</a:t>
            </a:r>
            <a:r>
              <a:rPr lang="nl-NL" sz="3800" dirty="0"/>
              <a:t>, 1994, trad. Par Marcel </a:t>
            </a:r>
            <a:r>
              <a:rPr lang="nl-NL" sz="3800" dirty="0" err="1"/>
              <a:t>Blanc</a:t>
            </a:r>
            <a:r>
              <a:rPr lang="nl-NL" sz="3800" dirty="0"/>
              <a:t>, </a:t>
            </a:r>
            <a:r>
              <a:rPr lang="nl-NL" sz="3800" i="1" dirty="0" err="1"/>
              <a:t>L’erreur</a:t>
            </a:r>
            <a:r>
              <a:rPr lang="nl-NL" sz="3800" i="1" dirty="0"/>
              <a:t> de </a:t>
            </a:r>
            <a:r>
              <a:rPr lang="nl-NL" sz="3800" i="1" dirty="0" err="1"/>
              <a:t>Dscartes</a:t>
            </a:r>
            <a:r>
              <a:rPr lang="nl-NL" sz="3800" dirty="0"/>
              <a:t>, </a:t>
            </a:r>
            <a:r>
              <a:rPr lang="nl-NL" sz="3800" dirty="0" err="1"/>
              <a:t>Odile</a:t>
            </a:r>
            <a:r>
              <a:rPr lang="nl-NL" sz="3800" dirty="0"/>
              <a:t> Jacob, 2010.</a:t>
            </a:r>
            <a:endParaRPr lang="fr-BE" sz="3800" dirty="0"/>
          </a:p>
          <a:p>
            <a:r>
              <a:rPr lang="fr-FR" sz="3800" dirty="0"/>
              <a:t>GAZZANIGA, Michael S., </a:t>
            </a:r>
            <a:r>
              <a:rPr lang="fr-FR" sz="3800" i="1" dirty="0"/>
              <a:t>Le libre arbitre et la science du cerveau</a:t>
            </a:r>
            <a:r>
              <a:rPr lang="fr-FR" sz="3800" dirty="0"/>
              <a:t>, Odile Jacob, 2013.</a:t>
            </a:r>
            <a:endParaRPr lang="fr-BE" sz="3800" dirty="0"/>
          </a:p>
          <a:p>
            <a:r>
              <a:rPr lang="fr-BE" sz="3800" dirty="0"/>
              <a:t>REMY M-C (2016). Chronique de criminologie. Le déploiement des acteurs sociaux en matière de (dé) radicalisation, in </a:t>
            </a:r>
            <a:r>
              <a:rPr lang="fr-BE" sz="3800" i="1" dirty="0"/>
              <a:t>Revue de Droit pénal et de criminologie</a:t>
            </a:r>
            <a:r>
              <a:rPr lang="fr-BE" sz="3800" dirty="0"/>
              <a:t>, Die Keure/La Charte, Brugges, Vol.16, pp.758-786.</a:t>
            </a:r>
          </a:p>
          <a:p>
            <a:r>
              <a:rPr lang="nl-NL" sz="3800" dirty="0"/>
              <a:t>SCHOPENAUER, Arthur, </a:t>
            </a:r>
            <a:r>
              <a:rPr lang="nl-NL" sz="3800" i="1" dirty="0" err="1"/>
              <a:t>Essai</a:t>
            </a:r>
            <a:r>
              <a:rPr lang="nl-NL" sz="3800" i="1" dirty="0"/>
              <a:t> </a:t>
            </a:r>
            <a:r>
              <a:rPr lang="nl-NL" sz="3800" i="1" dirty="0" err="1"/>
              <a:t>sur</a:t>
            </a:r>
            <a:r>
              <a:rPr lang="nl-NL" sz="3800" i="1" dirty="0"/>
              <a:t> </a:t>
            </a:r>
            <a:r>
              <a:rPr lang="nl-NL" sz="3800" i="1" dirty="0" err="1"/>
              <a:t>le</a:t>
            </a:r>
            <a:r>
              <a:rPr lang="nl-NL" sz="3800" i="1" dirty="0"/>
              <a:t> libre </a:t>
            </a:r>
            <a:r>
              <a:rPr lang="nl-NL" sz="3800" i="1" dirty="0" err="1"/>
              <a:t>arbitre</a:t>
            </a:r>
            <a:r>
              <a:rPr lang="nl-NL" sz="3800" dirty="0"/>
              <a:t>, 1841, trad. par Salomon </a:t>
            </a:r>
            <a:r>
              <a:rPr lang="nl-NL" sz="3800" dirty="0" err="1"/>
              <a:t>Reinach</a:t>
            </a:r>
            <a:r>
              <a:rPr lang="nl-NL" sz="3800" dirty="0"/>
              <a:t>, </a:t>
            </a:r>
            <a:r>
              <a:rPr lang="nl-NL" sz="3800" dirty="0" err="1"/>
              <a:t>Rivages</a:t>
            </a:r>
            <a:r>
              <a:rPr lang="nl-NL" sz="3800" dirty="0"/>
              <a:t> </a:t>
            </a:r>
            <a:r>
              <a:rPr lang="nl-NL" sz="3800" dirty="0" err="1"/>
              <a:t>Poche</a:t>
            </a:r>
            <a:r>
              <a:rPr lang="nl-NL" sz="3800" dirty="0"/>
              <a:t>, </a:t>
            </a:r>
            <a:r>
              <a:rPr lang="nl-NL" sz="3800" dirty="0" err="1"/>
              <a:t>Petite</a:t>
            </a:r>
            <a:r>
              <a:rPr lang="nl-NL" sz="3800" dirty="0"/>
              <a:t> </a:t>
            </a:r>
            <a:r>
              <a:rPr lang="nl-NL" sz="3800" dirty="0" err="1"/>
              <a:t>Biliothèque</a:t>
            </a:r>
            <a:r>
              <a:rPr lang="nl-NL" sz="3800" dirty="0"/>
              <a:t>, Paris.</a:t>
            </a:r>
            <a:endParaRPr lang="fr-BE" sz="3800" dirty="0"/>
          </a:p>
          <a:p>
            <a:r>
              <a:rPr lang="fr-FR" sz="3800" dirty="0"/>
              <a:t>TALEB, Nassim Nicholas, </a:t>
            </a:r>
            <a:r>
              <a:rPr lang="fr-FR" sz="3800" i="1" dirty="0"/>
              <a:t>Le Cygne noir</a:t>
            </a:r>
            <a:r>
              <a:rPr lang="fr-FR" sz="3800" dirty="0"/>
              <a:t>, </a:t>
            </a:r>
            <a:r>
              <a:rPr lang="fr-FR" sz="3800" dirty="0" err="1"/>
              <a:t>ed</a:t>
            </a:r>
            <a:r>
              <a:rPr lang="fr-FR" sz="3800" dirty="0"/>
              <a:t>. Les belles lettres.</a:t>
            </a:r>
            <a:endParaRPr lang="fr-BE" sz="38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2) Courte histoire du libre arbitre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Libertés d’expression et de conviction = dernières certitudes démocratiques </a:t>
            </a:r>
          </a:p>
          <a:p>
            <a:r>
              <a:rPr lang="fr-BE" dirty="0" smtClean="0"/>
              <a:t>Libre-arbitre: postulat de base de la Modernité sur tous les plans: juridique, anthropologique, social, sentimental, etc.</a:t>
            </a:r>
          </a:p>
          <a:p>
            <a:r>
              <a:rPr lang="fr-BE" dirty="0" smtClean="0"/>
              <a:t>Dualisme corps-esprit présent depuis Descartes =&gt; thème central de la philosophie jusqu’à la phénoménologie</a:t>
            </a:r>
          </a:p>
          <a:p>
            <a:r>
              <a:rPr lang="fr-BE" dirty="0" smtClean="0"/>
              <a:t>Droit: « Nul n’est censé ignorer la loi » = « Chacun est supposé disposer d’une volonté libre »</a:t>
            </a:r>
          </a:p>
          <a:p>
            <a:r>
              <a:rPr lang="fr-BE" dirty="0" smtClean="0"/>
              <a:t>Aujourd’hui: la conscience est toujours en partie un mystère; les concepts évoluent ; apparaît comme une « sphère de Pascal »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1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Origines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494971"/>
            <a:ext cx="6076497" cy="4631192"/>
          </a:xfrm>
        </p:spPr>
        <p:txBody>
          <a:bodyPr/>
          <a:lstStyle/>
          <a:p>
            <a:r>
              <a:rPr lang="fr-BE" dirty="0" smtClean="0"/>
              <a:t>Une question de Dieu et de Mal</a:t>
            </a:r>
          </a:p>
          <a:p>
            <a:pPr>
              <a:buFontTx/>
              <a:buChar char="-"/>
            </a:pPr>
            <a:r>
              <a:rPr lang="fr-BE" dirty="0" smtClean="0"/>
              <a:t>Saint Augustin (354-430) (</a:t>
            </a:r>
            <a:r>
              <a:rPr lang="fr-BE" i="1" dirty="0" smtClean="0"/>
              <a:t>Confessions, De libero </a:t>
            </a:r>
            <a:r>
              <a:rPr lang="fr-BE" i="1" dirty="0" err="1" smtClean="0"/>
              <a:t>arbitrio</a:t>
            </a:r>
            <a:r>
              <a:rPr lang="fr-BE" dirty="0" smtClean="0"/>
              <a:t>): critique des Manichéens, en déduit le pouvoir de l’homme de distinguer Bien et Mal; le mal est une perversion de la volonté due au péché originel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- Controverse entre Erasme (</a:t>
            </a:r>
            <a:r>
              <a:rPr lang="fr-BE" i="1" dirty="0" smtClean="0"/>
              <a:t>Du libre arbitre, </a:t>
            </a:r>
            <a:r>
              <a:rPr lang="fr-BE" dirty="0" smtClean="0"/>
              <a:t>1524), qui défend le principe de liberté humaine, et Luther (</a:t>
            </a:r>
            <a:r>
              <a:rPr lang="fr-BE" i="1" dirty="0" smtClean="0"/>
              <a:t>Du serf arbitre</a:t>
            </a:r>
            <a:r>
              <a:rPr lang="fr-BE" dirty="0" smtClean="0"/>
              <a:t>, 1525), qui lui oppose la prédestination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 descr="d:\Users\SimonGO\Desktop\220px-Sandro_Botticelli_0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38" y="2079172"/>
            <a:ext cx="209550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19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Descartes (1596-1650)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2828" y="1981200"/>
            <a:ext cx="6425972" cy="4144963"/>
          </a:xfrm>
        </p:spPr>
        <p:txBody>
          <a:bodyPr/>
          <a:lstStyle/>
          <a:p>
            <a:r>
              <a:rPr lang="fr-BE" dirty="0" smtClean="0"/>
              <a:t>Principales œuvres: Méditations métaphysiques, Discours de la méthode</a:t>
            </a:r>
          </a:p>
          <a:p>
            <a:r>
              <a:rPr lang="fr-BE" dirty="0" smtClean="0"/>
              <a:t>La volonté n’a pas de bornes, contrairement à la connaissance ou l’imagination, et le libre arbitre est volonté</a:t>
            </a:r>
          </a:p>
          <a:p>
            <a:r>
              <a:rPr lang="fr-BE" dirty="0" smtClean="0"/>
              <a:t>Dualisme corps-esprit: interaction grâce à la glande pinéale</a:t>
            </a:r>
          </a:p>
          <a:p>
            <a:r>
              <a:rPr lang="fr-BE" i="1" dirty="0" smtClean="0"/>
              <a:t>Cogito ergo </a:t>
            </a:r>
            <a:r>
              <a:rPr lang="fr-BE" i="1" dirty="0" err="1" smtClean="0"/>
              <a:t>sum</a:t>
            </a:r>
            <a:endParaRPr lang="fr-BE" i="1" dirty="0" smtClean="0"/>
          </a:p>
          <a:p>
            <a:pPr marL="0" indent="0">
              <a:buNone/>
            </a:pPr>
            <a:r>
              <a:rPr lang="fr-BE" dirty="0" smtClean="0"/>
              <a:t>=&gt; Fondement moderne du sujet et de l’autonomie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4" name="Picture 2" descr="d:\Users\SimonGO\Dropbox\Mardis de la Philo\2. Le libre arbitre\MTE1ODA0OTcxMjY3MzYwMjY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296" y="1981199"/>
            <a:ext cx="1821542" cy="182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84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Locke (1632-1704), Essai sur l’entendement humain (1689)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981200"/>
            <a:ext cx="6744155" cy="4144963"/>
          </a:xfrm>
        </p:spPr>
        <p:txBody>
          <a:bodyPr/>
          <a:lstStyle/>
          <a:p>
            <a:r>
              <a:rPr lang="fr-BE" dirty="0" smtClean="0"/>
              <a:t>Toutes les idées viennent de l’expérience</a:t>
            </a:r>
          </a:p>
          <a:p>
            <a:r>
              <a:rPr lang="fr-BE" dirty="0" smtClean="0"/>
              <a:t>L’Etat doit admettre a priori toutes les idées, sauf celles qui mettent en péril l’ordre social =&gt; postulat très moderne selon lequel les idées sont contagieuses (cf. législations antiracistes)</a:t>
            </a:r>
          </a:p>
          <a:p>
            <a:r>
              <a:rPr lang="fr-BE" dirty="0" smtClean="0"/>
              <a:t>Antagonisme moderne entre doute et consistance</a:t>
            </a:r>
          </a:p>
          <a:p>
            <a:r>
              <a:rPr lang="fr-BE" dirty="0" smtClean="0"/>
              <a:t>Pensées en mouvement permanent, être humain conformiste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 descr="d:\Users\SimonGO\Dropbox\Mardis de la Philo\2. Le libre arbitre\Locke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514" y="1973942"/>
            <a:ext cx="1733324" cy="202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116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Critiques du libre arbitre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5" y="1600200"/>
            <a:ext cx="6399214" cy="4525963"/>
          </a:xfrm>
        </p:spPr>
        <p:txBody>
          <a:bodyPr/>
          <a:lstStyle/>
          <a:p>
            <a:r>
              <a:rPr lang="fr-BE" dirty="0" smtClean="0"/>
              <a:t>David Hume (1712-1776) et la causalité dans son </a:t>
            </a:r>
            <a:r>
              <a:rPr lang="fr-BE" i="1" dirty="0" smtClean="0"/>
              <a:t>Enquête sur l’entendement humain </a:t>
            </a:r>
            <a:r>
              <a:rPr lang="fr-BE" dirty="0" smtClean="0"/>
              <a:t>(1758)</a:t>
            </a:r>
          </a:p>
          <a:p>
            <a:pPr>
              <a:buFontTx/>
              <a:buChar char="-"/>
            </a:pPr>
            <a:r>
              <a:rPr lang="fr-BE" dirty="0"/>
              <a:t>L</a:t>
            </a:r>
            <a:r>
              <a:rPr lang="fr-BE" dirty="0" smtClean="0"/>
              <a:t>’esprit humain ne peut s’empêcher de relier entre eux deux faits observés, par un schéma cause-effet</a:t>
            </a:r>
          </a:p>
          <a:p>
            <a:pPr>
              <a:buFontTx/>
              <a:buChar char="-"/>
            </a:pPr>
            <a:r>
              <a:rPr lang="fr-BE" dirty="0" smtClean="0"/>
              <a:t>Cette disposition est le fruit de l’expérience et d’un principe d’accoutumance</a:t>
            </a:r>
          </a:p>
          <a:p>
            <a:pPr>
              <a:buFontTx/>
              <a:buChar char="-"/>
            </a:pPr>
            <a:r>
              <a:rPr lang="fr-BE" dirty="0" smtClean="0"/>
              <a:t>La causalité existe dans l’esprit humain avant d’exister (peut-être) dans le monde</a:t>
            </a:r>
          </a:p>
          <a:p>
            <a:pPr>
              <a:buFontTx/>
              <a:buChar char="-"/>
            </a:pPr>
            <a:r>
              <a:rPr lang="fr-BE" dirty="0" smtClean="0"/>
              <a:t>Cf. « erreur de narration » épinglée par Taleb (</a:t>
            </a:r>
            <a:r>
              <a:rPr lang="fr-BE" i="1" dirty="0" smtClean="0"/>
              <a:t>Le Cygne noir</a:t>
            </a:r>
            <a:r>
              <a:rPr lang="fr-BE" dirty="0" smtClean="0"/>
              <a:t>)</a:t>
            </a:r>
          </a:p>
          <a:p>
            <a:pPr>
              <a:buFontTx/>
              <a:buChar char="-"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122" name="Picture 2" descr="d:\Users\SimonGO\Dropbox\Mardis de la Philo\2. Le libre arbitre\téléchargem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688" y="2105251"/>
            <a:ext cx="19621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052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23265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001486"/>
            <a:ext cx="5945869" cy="5124677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Spinoza (1632-1677), </a:t>
            </a:r>
            <a:r>
              <a:rPr lang="fr-BE" i="1" dirty="0" smtClean="0"/>
              <a:t>Ethique</a:t>
            </a:r>
            <a:endParaRPr lang="fr-BE" dirty="0" smtClean="0"/>
          </a:p>
          <a:p>
            <a:pPr>
              <a:buFontTx/>
              <a:buChar char="-"/>
            </a:pPr>
            <a:r>
              <a:rPr lang="fr-BE" dirty="0" smtClean="0"/>
              <a:t>Libre arbitre = totale illusion car l’homme a conscience de ses actions mais non des causes</a:t>
            </a:r>
          </a:p>
          <a:p>
            <a:pPr>
              <a:buFontTx/>
              <a:buChar char="-"/>
            </a:pPr>
            <a:r>
              <a:rPr lang="fr-BE" dirty="0" smtClean="0"/>
              <a:t>Est donc libre celui qui sait qu’il n’a pas de libre arbitre</a:t>
            </a:r>
          </a:p>
          <a:p>
            <a:r>
              <a:rPr lang="fr-BE" dirty="0" smtClean="0"/>
              <a:t>Schopenhauer (1788-1860), </a:t>
            </a:r>
            <a:r>
              <a:rPr lang="fr-BE" i="1" dirty="0" smtClean="0"/>
              <a:t>Essai sur le libre arbitre</a:t>
            </a:r>
          </a:p>
          <a:p>
            <a:pPr marL="0" indent="0">
              <a:buNone/>
            </a:pPr>
            <a:r>
              <a:rPr lang="fr-BE" i="1" dirty="0" smtClean="0"/>
              <a:t>- </a:t>
            </a:r>
            <a:r>
              <a:rPr lang="fr-BE" dirty="0" smtClean="0"/>
              <a:t>Libre arbitre = l’une des illusions dans lesquelles l’homme se plonge lui-même</a:t>
            </a:r>
          </a:p>
          <a:p>
            <a:pPr marL="0" indent="0">
              <a:buNone/>
            </a:pPr>
            <a:r>
              <a:rPr lang="fr-BE" dirty="0"/>
              <a:t>- « l’homme ne fait jamais que ce qu’il veut, et pourtant, il agit toujours nécessairement. La raison en est qu’il est déjà ce qu’il veut : car de ce qu’il est découle naturellement tout ce qu’il fait »</a:t>
            </a: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146" name="Picture 2" descr="d:\Users\SimonGO\Dropbox\Mardis de la Philo\2. Le libre arbitre\spinoz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070" y="1458913"/>
            <a:ext cx="1985774" cy="1169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Users\SimonGO\Dropbox\Mardis de la Philo\2. Le libre arbitre\schopenau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759" y="3491592"/>
            <a:ext cx="1952625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863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5" y="754744"/>
            <a:ext cx="6715126" cy="5371420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Nietzsche (1844-1900)</a:t>
            </a:r>
          </a:p>
          <a:p>
            <a:pPr>
              <a:buFontTx/>
              <a:buChar char="-"/>
            </a:pPr>
            <a:r>
              <a:rPr lang="fr-BE" dirty="0" smtClean="0"/>
              <a:t>« ça pense » et non « je pense »</a:t>
            </a:r>
          </a:p>
          <a:p>
            <a:pPr>
              <a:buFontTx/>
              <a:buChar char="-"/>
            </a:pPr>
            <a:r>
              <a:rPr lang="fr-BE" dirty="0" smtClean="0"/>
              <a:t>Libre arbitre est une illusion car nous sommes prisonniers de nos désirs</a:t>
            </a:r>
          </a:p>
          <a:p>
            <a:pPr>
              <a:buFontTx/>
              <a:buChar char="-"/>
            </a:pPr>
            <a:r>
              <a:rPr lang="fr-BE" dirty="0" smtClean="0"/>
              <a:t>« Ainsi </a:t>
            </a:r>
            <a:r>
              <a:rPr lang="fr-BE" dirty="0"/>
              <a:t>l'on rend successivement l'homme responsable de son influence, puis de ses actes, puis de ses motifs, enfin de son être même. On découvre finalement que cet être lui-même ne peut être rendu responsable, étant une conséquence absolument nécessaire et formée des éléments et des influences d'objets passés et présents : partant, que l'homme n'est à rendre responsable de rien, ni de son être, ni de ses motifs, ni de ses actes, ni de son influence. On est ainsi amené à reconnaître que l'histoire des évaluations morales est aussi l'histoire d'une erreur, de l'erreur de la responsabilité : et cela, parce qu'elle repose sur l'erreur du libre </a:t>
            </a:r>
            <a:r>
              <a:rPr lang="fr-BE" dirty="0" smtClean="0"/>
              <a:t>arbitre »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170" name="Picture 2" descr="d:\Users\SimonGO\Dropbox\Mardis de la Philo\2. Le libre arbitre\220px-Portrait_of_Friedrich_Nietzsch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1" y="1919514"/>
            <a:ext cx="1847652" cy="2333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931771"/>
      </p:ext>
    </p:extLst>
  </p:cSld>
  <p:clrMapOvr>
    <a:masterClrMapping/>
  </p:clrMapOvr>
</p:sld>
</file>

<file path=ppt/theme/theme1.xml><?xml version="1.0" encoding="utf-8"?>
<a:theme xmlns:a="http://schemas.openxmlformats.org/drawingml/2006/main" name="A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Avantage.thmx</Template>
  <TotalTime>0</TotalTime>
  <Words>1672</Words>
  <Application>Microsoft Office PowerPoint</Application>
  <PresentationFormat>Affichage à l'écran (4:3)</PresentationFormat>
  <Paragraphs>187</Paragraphs>
  <Slides>28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Avantage</vt:lpstr>
      <vt:lpstr>A-t-on vraiment peur de la liberté (au travail)? Questionnement sur le conformisme </vt:lpstr>
      <vt:lpstr>Plan</vt:lpstr>
      <vt:lpstr>2) Courte histoire du libre arbitre</vt:lpstr>
      <vt:lpstr>Origines</vt:lpstr>
      <vt:lpstr>Descartes (1596-1650)</vt:lpstr>
      <vt:lpstr>Locke (1632-1704), Essai sur l’entendement humain (1689) </vt:lpstr>
      <vt:lpstr>Critiques du libre arbitre</vt:lpstr>
      <vt:lpstr>Présentation PowerPoint</vt:lpstr>
      <vt:lpstr>Présentation PowerPoint</vt:lpstr>
      <vt:lpstr>Epoque moderne: psychanalyse et autonomie</vt:lpstr>
      <vt:lpstr>La causalité et l’homoncule</vt:lpstr>
      <vt:lpstr>Présentation PowerPoint</vt:lpstr>
      <vt:lpstr>Erreur de la taille de l’échantillon</vt:lpstr>
      <vt:lpstr>Flux et commensurabilité mentale</vt:lpstr>
      <vt:lpstr>Phineas Gage et les marqueurs somatiques</vt:lpstr>
      <vt:lpstr>Présentation PowerPoint</vt:lpstr>
      <vt:lpstr>Expériences de Libet – Timing de la conscience</vt:lpstr>
      <vt:lpstr>Le chaos et l’interprète</vt:lpstr>
      <vt:lpstr>Le cerveau… et les autres</vt:lpstr>
      <vt:lpstr>2) Conformisme et « Banalité du mal »</vt:lpstr>
      <vt:lpstr>Présentation PowerPoint</vt:lpstr>
      <vt:lpstr>Expérience de Stanley Milgram</vt:lpstr>
      <vt:lpstr>Présentation PowerPoint</vt:lpstr>
      <vt:lpstr>Présentation PowerPoint</vt:lpstr>
      <vt:lpstr>Présentation PowerPoint</vt:lpstr>
      <vt:lpstr>3) Conformisme et management</vt:lpstr>
      <vt:lpstr>Conclusions: être héraclitéen</vt:lpstr>
      <vt:lpstr>Bibliographie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voile intégral et la pureté</dc:title>
  <dc:creator>François De Smet</dc:creator>
  <cp:lastModifiedBy>Laurent Ledoux</cp:lastModifiedBy>
  <cp:revision>91</cp:revision>
  <cp:lastPrinted>2017-12-11T08:11:35Z</cp:lastPrinted>
  <dcterms:created xsi:type="dcterms:W3CDTF">2014-08-30T13:40:12Z</dcterms:created>
  <dcterms:modified xsi:type="dcterms:W3CDTF">2017-12-24T09:28:57Z</dcterms:modified>
</cp:coreProperties>
</file>